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050" r:id="rId2"/>
    <p:sldId id="1541" r:id="rId3"/>
    <p:sldId id="1852" r:id="rId4"/>
    <p:sldId id="1940" r:id="rId5"/>
    <p:sldId id="1543" r:id="rId6"/>
    <p:sldId id="1848" r:id="rId7"/>
    <p:sldId id="1544" r:id="rId8"/>
    <p:sldId id="1849" r:id="rId9"/>
    <p:sldId id="1545" r:id="rId10"/>
    <p:sldId id="1626" r:id="rId11"/>
    <p:sldId id="1627" r:id="rId12"/>
    <p:sldId id="1628" r:id="rId13"/>
    <p:sldId id="1894" r:id="rId14"/>
    <p:sldId id="1853" r:id="rId15"/>
    <p:sldId id="1854" r:id="rId16"/>
    <p:sldId id="1644" r:id="rId17"/>
    <p:sldId id="2054" r:id="rId18"/>
    <p:sldId id="1934" r:id="rId19"/>
    <p:sldId id="1555" r:id="rId20"/>
    <p:sldId id="1556" r:id="rId21"/>
    <p:sldId id="1936" r:id="rId22"/>
    <p:sldId id="1557" r:id="rId23"/>
    <p:sldId id="1938" r:id="rId24"/>
    <p:sldId id="1949" r:id="rId25"/>
    <p:sldId id="2055" r:id="rId26"/>
    <p:sldId id="1942" r:id="rId27"/>
    <p:sldId id="1532" r:id="rId28"/>
    <p:sldId id="1533" r:id="rId29"/>
    <p:sldId id="2056" r:id="rId30"/>
    <p:sldId id="2057" r:id="rId31"/>
    <p:sldId id="1937" r:id="rId32"/>
    <p:sldId id="1536" r:id="rId33"/>
    <p:sldId id="1939" r:id="rId34"/>
    <p:sldId id="2058" r:id="rId35"/>
    <p:sldId id="1943" r:id="rId36"/>
    <p:sldId id="1537" r:id="rId37"/>
    <p:sldId id="1538" r:id="rId38"/>
    <p:sldId id="1932" r:id="rId39"/>
    <p:sldId id="330" r:id="rId4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stem.Object" id="{E13B8AA3-45FD-4D59-B615-92B5DA13F5BC}">
          <p14:sldIdLst>
            <p14:sldId id="2050"/>
            <p14:sldId id="1541"/>
            <p14:sldId id="1852"/>
            <p14:sldId id="1940"/>
            <p14:sldId id="1543"/>
            <p14:sldId id="1848"/>
            <p14:sldId id="1544"/>
            <p14:sldId id="1849"/>
            <p14:sldId id="1545"/>
            <p14:sldId id="1626"/>
            <p14:sldId id="1627"/>
            <p14:sldId id="1628"/>
            <p14:sldId id="1894"/>
            <p14:sldId id="1853"/>
            <p14:sldId id="1854"/>
            <p14:sldId id="1644"/>
            <p14:sldId id="2054"/>
            <p14:sldId id="1934"/>
            <p14:sldId id="1555"/>
            <p14:sldId id="1556"/>
            <p14:sldId id="1936"/>
            <p14:sldId id="1557"/>
            <p14:sldId id="1938"/>
            <p14:sldId id="1949"/>
          </p14:sldIdLst>
        </p14:section>
        <p14:section name="GetType" id="{8E002819-7570-46F2-BBF8-751D1610631F}">
          <p14:sldIdLst>
            <p14:sldId id="2055"/>
          </p14:sldIdLst>
        </p14:section>
        <p14:section name="ToString" id="{454D7335-6831-41E8-8B1C-63FCB0CE05A3}">
          <p14:sldIdLst>
            <p14:sldId id="1942"/>
            <p14:sldId id="1532"/>
            <p14:sldId id="1533"/>
            <p14:sldId id="2056"/>
            <p14:sldId id="2057"/>
            <p14:sldId id="1937"/>
            <p14:sldId id="1536"/>
            <p14:sldId id="1939"/>
            <p14:sldId id="2058"/>
            <p14:sldId id="1943"/>
            <p14:sldId id="1537"/>
            <p14:sldId id="1538"/>
            <p14:sldId id="1932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0776EF-2BF7-4D72-A8C1-FFDE1A1D14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9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D23952-5B94-4AD7-AA7E-C6F8EF85701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3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5E1C72-66B2-4A87-894F-69BE35A67D8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5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5/2/2023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Abtract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System.Object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43906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err="1"/>
              <a:t>Voorbeeld</a:t>
            </a:r>
            <a:endParaRPr lang="en-US" dirty="0"/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35" y="1143000"/>
            <a:ext cx="5122333" cy="557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34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066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err="1"/>
              <a:t>Voorbeeld</a:t>
            </a:r>
            <a:endParaRPr lang="en-US" dirty="0"/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67" y="1143001"/>
            <a:ext cx="4876800" cy="508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8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00" y="1"/>
            <a:ext cx="4012671" cy="418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3" y="0"/>
            <a:ext cx="4057263" cy="441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067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Output?</a:t>
            </a:r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61" y="3835400"/>
            <a:ext cx="8437572" cy="354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81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Bank Case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Twee </a:t>
            </a:r>
            <a:r>
              <a:rPr lang="en-IE" dirty="0" err="1"/>
              <a:t>soorten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account:</a:t>
            </a:r>
          </a:p>
          <a:p>
            <a:endParaRPr lang="en-IE" dirty="0"/>
          </a:p>
          <a:p>
            <a:pPr marL="820737" lvl="1" indent="-342900">
              <a:buFont typeface="+mj-lt"/>
              <a:buAutoNum type="arabicPeriod"/>
            </a:pP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eender</a:t>
            </a:r>
            <a:r>
              <a:rPr lang="en-IE" dirty="0"/>
              <a:t> </a:t>
            </a:r>
            <a:r>
              <a:rPr lang="en-IE" dirty="0" err="1"/>
              <a:t>welk</a:t>
            </a:r>
            <a:r>
              <a:rPr lang="en-IE" dirty="0"/>
              <a:t> account-type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 (</a:t>
            </a:r>
            <a:r>
              <a:rPr lang="en-IE" dirty="0" err="1"/>
              <a:t>bv</a:t>
            </a:r>
            <a:r>
              <a:rPr lang="en-IE" dirty="0"/>
              <a:t>. </a:t>
            </a:r>
            <a:r>
              <a:rPr lang="en-IE" dirty="0" err="1"/>
              <a:t>PayInFunds</a:t>
            </a:r>
            <a:r>
              <a:rPr lang="en-IE" dirty="0"/>
              <a:t> &amp; Get Balance)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dirty="0"/>
              <a:t>		=&gt; Parent </a:t>
            </a:r>
            <a:r>
              <a:rPr lang="en-IE" dirty="0" err="1"/>
              <a:t>klasse</a:t>
            </a:r>
            <a:r>
              <a:rPr lang="en-IE" dirty="0"/>
              <a:t> 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sz="2000" dirty="0">
                <a:ea typeface="+mn-ea"/>
                <a:cs typeface="+mn-cs"/>
              </a:rPr>
              <a:t>2.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ieder</a:t>
            </a:r>
            <a:r>
              <a:rPr lang="en-IE" dirty="0"/>
              <a:t> type account op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, </a:t>
            </a:r>
            <a:r>
              <a:rPr lang="en-IE" dirty="0" err="1"/>
              <a:t>specifieke</a:t>
            </a:r>
            <a:r>
              <a:rPr lang="en-IE" dirty="0"/>
              <a:t> </a:t>
            </a:r>
            <a:r>
              <a:rPr lang="en-IE" dirty="0" err="1"/>
              <a:t>manier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type bank account. (</a:t>
            </a:r>
            <a:r>
              <a:rPr lang="en-IE" dirty="0" err="1"/>
              <a:t>bv</a:t>
            </a:r>
            <a:r>
              <a:rPr lang="en-IE" dirty="0"/>
              <a:t>; </a:t>
            </a:r>
            <a:r>
              <a:rPr lang="en-IE" dirty="0" err="1"/>
              <a:t>WithdrawFunds</a:t>
            </a:r>
            <a:r>
              <a:rPr lang="en-I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dirty="0"/>
              <a:t>	=&gt; </a:t>
            </a:r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845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20680"/>
          <a:stretch/>
        </p:blipFill>
        <p:spPr bwMode="auto">
          <a:xfrm>
            <a:off x="2280746" y="1523999"/>
            <a:ext cx="6315075" cy="533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5536442" y="1523999"/>
            <a:ext cx="1255594" cy="29115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r>
              <a:rPr lang="en-IE" dirty="0"/>
              <a:t> bank account</a:t>
            </a:r>
          </a:p>
        </p:txBody>
      </p:sp>
      <p:sp>
        <p:nvSpPr>
          <p:cNvPr id="7" name="Rechthoek 6"/>
          <p:cNvSpPr/>
          <p:nvPr/>
        </p:nvSpPr>
        <p:spPr bwMode="auto">
          <a:xfrm>
            <a:off x="2285671" y="1523999"/>
            <a:ext cx="7341805" cy="5113284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Abstract, Parent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PIJL-RECHTS 7"/>
          <p:cNvSpPr/>
          <p:nvPr/>
        </p:nvSpPr>
        <p:spPr bwMode="auto">
          <a:xfrm>
            <a:off x="1524001" y="2361063"/>
            <a:ext cx="756745" cy="191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492" y="1656036"/>
            <a:ext cx="62960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2264650" y="1523999"/>
            <a:ext cx="7341805" cy="3268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Child,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>
            <a:off x="1507905" y="3671248"/>
            <a:ext cx="756745" cy="191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7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crazythemes.com/images/abstract-wide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4999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25049" y="2094274"/>
            <a:ext cx="8212137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 kan geen objecten (instanties) maken van abstracte klassen</a:t>
            </a: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Iedere methode die abstract is ben je VERPLICHT om te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overriden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/implementeren (i.t.t. virtual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42" name="Picture 2" descr="Repeat all the words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31" y="3998099"/>
            <a:ext cx="3810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0595D-AA2F-4619-8921-30D464FA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915124-8EDA-4C53-868B-3421A039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00A384-D03D-4A94-89CD-85FEDB6FF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8" name="Picture 2" descr="Afbeeldingsresultaat voor eencelligen">
            <a:extLst>
              <a:ext uri="{FF2B5EF4-FFF2-40B4-BE49-F238E27FC236}">
                <a16:creationId xmlns:a16="http://schemas.microsoft.com/office/drawing/2014/main" id="{BC195D3D-6309-432C-85EF-4260DA52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A9915F-F583-490F-9E64-FCD80B10F74F}"/>
              </a:ext>
            </a:extLst>
          </p:cNvPr>
          <p:cNvSpPr txBox="1"/>
          <p:nvPr/>
        </p:nvSpPr>
        <p:spPr>
          <a:xfrm>
            <a:off x="781235" y="195309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How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it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all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began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69163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non-Darwinist </a:t>
            </a:r>
            <a:r>
              <a:rPr lang="nl-BE" dirty="0" err="1"/>
              <a:t>friends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 descr="http://www.free-online-bible-study.com/images/Genes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 bwMode="auto">
          <a:xfrm>
            <a:off x="2597804" y="1139888"/>
            <a:ext cx="7553063" cy="55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 rot="20570107">
            <a:off x="4118554" y="3651931"/>
            <a:ext cx="5530687" cy="461665"/>
          </a:xfrm>
          <a:prstGeom prst="rect">
            <a:avLst/>
          </a:prstGeom>
          <a:solidFill>
            <a:srgbClr val="F2C37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Created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 </a:t>
            </a:r>
            <a:r>
              <a:rPr lang="nl-BE" sz="2400" dirty="0">
                <a:solidFill>
                  <a:prstClr val="black"/>
                </a:solidFill>
                <a:latin typeface="Algerian" panose="04020705040A02060702" pitchFamily="82" charset="0"/>
                <a:cs typeface="Arial" charset="0"/>
              </a:rPr>
              <a:t> </a:t>
            </a:r>
            <a:r>
              <a:rPr kumimoji="0" lang="nl-B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System.Object</a:t>
            </a: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92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48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topwallpapers10.com/wp-content/uploads/2013/12/97a839115be3d5b0cea8adfcc30375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5" y="0"/>
            <a:ext cx="108641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9933" y="772320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Abstract Classes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54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System.Object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System.Object</a:t>
            </a:r>
            <a:r>
              <a:rPr lang="en-IE" dirty="0"/>
              <a:t> is de root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in C#</a:t>
            </a:r>
          </a:p>
          <a:p>
            <a:pPr lvl="1"/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796" y="3026168"/>
            <a:ext cx="5309669" cy="100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elijk 6"/>
          <p:cNvSpPr/>
          <p:nvPr/>
        </p:nvSpPr>
        <p:spPr bwMode="auto">
          <a:xfrm>
            <a:off x="6372226" y="3219451"/>
            <a:ext cx="714375" cy="371475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890" y="3047759"/>
            <a:ext cx="3686409" cy="108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7258295" y="4134092"/>
            <a:ext cx="344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Impliciete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compiler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zal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code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zoals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toevoegen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909068" y="4226425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1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hail</a:t>
            </a:r>
            <a:r>
              <a:rPr lang="nl-BE" dirty="0"/>
              <a:t> </a:t>
            </a:r>
            <a:r>
              <a:rPr lang="nl-BE" dirty="0" err="1"/>
              <a:t>System.Object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92" y="911226"/>
            <a:ext cx="9139908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r>
              <a:rPr lang="nl-BE" dirty="0"/>
              <a:t> class </a:t>
            </a:r>
            <a:r>
              <a:rPr lang="nl-BE" dirty="0" err="1"/>
              <a:t>methods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Alle klassen hebben dus deze methoden, daar </a:t>
            </a:r>
            <a:r>
              <a:rPr lang="nl-BE" dirty="0" err="1"/>
              <a:t>System.Object</a:t>
            </a:r>
            <a:r>
              <a:rPr lang="nl-BE" dirty="0"/>
              <a:t> ze heeft: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08" y="1999142"/>
            <a:ext cx="7296276" cy="307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88" y="-496887"/>
            <a:ext cx="2438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3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r>
              <a:rPr lang="nl-BE" dirty="0"/>
              <a:t> heeft deze </a:t>
            </a:r>
            <a:r>
              <a:rPr lang="nl-BE" b="1" u="sng" dirty="0"/>
              <a:t>virtual</a:t>
            </a:r>
            <a:r>
              <a:rPr lang="nl-BE" dirty="0"/>
              <a:t> gedeclareerd (enkel </a:t>
            </a:r>
            <a:r>
              <a:rPr lang="nl-BE" dirty="0" err="1"/>
              <a:t>GetType</a:t>
            </a:r>
            <a:r>
              <a:rPr lang="nl-BE" dirty="0"/>
              <a:t> niet)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b="1" dirty="0"/>
              <a:t>Gevolg: we kunnen </a:t>
            </a:r>
            <a:r>
              <a:rPr lang="nl-BE" b="1" dirty="0" err="1"/>
              <a:t>mbv</a:t>
            </a:r>
            <a:r>
              <a:rPr lang="nl-BE" b="1" dirty="0"/>
              <a:t> </a:t>
            </a:r>
            <a:r>
              <a:rPr lang="nl-BE" b="1" dirty="0" err="1"/>
              <a:t>override</a:t>
            </a:r>
            <a:r>
              <a:rPr lang="nl-BE" b="1" dirty="0"/>
              <a:t> onze eigen implementatie invoegen.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97" y="1785938"/>
            <a:ext cx="7727169" cy="3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Think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63085" y="1328738"/>
            <a:ext cx="8571333" cy="4902200"/>
          </a:xfrm>
        </p:spPr>
        <p:txBody>
          <a:bodyPr/>
          <a:lstStyle/>
          <a:p>
            <a:endParaRPr lang="nl-BE" sz="1800" dirty="0"/>
          </a:p>
          <a:p>
            <a:r>
              <a:rPr lang="nl-BE" sz="1800" dirty="0"/>
              <a:t>Waarom zien we </a:t>
            </a:r>
            <a:r>
              <a:rPr lang="nl-BE" sz="1800" dirty="0" err="1"/>
              <a:t>MemberWiseClone</a:t>
            </a:r>
            <a:r>
              <a:rPr lang="nl-BE" sz="1800" dirty="0"/>
              <a:t> niet </a:t>
            </a:r>
            <a:r>
              <a:rPr lang="nl-BE" sz="1800" dirty="0" err="1"/>
              <a:t>mbv</a:t>
            </a:r>
            <a:r>
              <a:rPr lang="nl-BE" sz="1800" dirty="0"/>
              <a:t> </a:t>
            </a:r>
            <a:r>
              <a:rPr lang="nl-BE" sz="1800" dirty="0" err="1"/>
              <a:t>Intellisense</a:t>
            </a:r>
            <a:r>
              <a:rPr lang="nl-BE" sz="1800" dirty="0"/>
              <a:t>?</a:t>
            </a:r>
          </a:p>
          <a:p>
            <a:r>
              <a:rPr lang="nl-BE" sz="1800" dirty="0"/>
              <a:t>Waarom zien we </a:t>
            </a:r>
            <a:r>
              <a:rPr lang="nl-BE" sz="1800" dirty="0" err="1"/>
              <a:t>ReferenceEquals</a:t>
            </a:r>
            <a:r>
              <a:rPr lang="nl-BE" sz="1800" dirty="0"/>
              <a:t> niet? Hoe wel?</a:t>
            </a:r>
          </a:p>
          <a:p>
            <a:endParaRPr lang="nl-BE" sz="1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r>
              <a:rPr lang="nl-NL" noProof="0"/>
              <a:t>© ap| </a:t>
            </a:r>
            <a:fld id="{8A00CA90-1673-4C5D-B289-DA0BFE9501DF}" type="slidenum">
              <a:rPr lang="nl-NL" noProof="0" smtClean="0"/>
              <a:pPr lvl="0"/>
              <a:t>24</a:t>
            </a:fld>
            <a:endParaRPr lang="nl-NL" noProof="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56" y="2941352"/>
            <a:ext cx="8376209" cy="361893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7D0EA40-AB27-4E8F-8655-A8C9F4A7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05" y="74612"/>
            <a:ext cx="3953521" cy="2301073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ACB4F6A-C30D-4012-9A93-1941D2180A86}"/>
              </a:ext>
            </a:extLst>
          </p:cNvPr>
          <p:cNvCxnSpPr>
            <a:stCxn id="13" idx="1"/>
          </p:cNvCxnSpPr>
          <p:nvPr/>
        </p:nvCxnSpPr>
        <p:spPr bwMode="auto">
          <a:xfrm flipH="1">
            <a:off x="7541231" y="1225149"/>
            <a:ext cx="777474" cy="3262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4593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16BE-720F-4041-8F34-4988E6DE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GetType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57595-C0DC-4A01-AA1B-7E03B85D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Geeft type van huidige object terug: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Uitvoer steeds </a:t>
            </a:r>
            <a:r>
              <a:rPr lang="nl-BE" dirty="0" err="1"/>
              <a:t>Namespace+Type</a:t>
            </a:r>
            <a:r>
              <a:rPr lang="nl-BE" dirty="0"/>
              <a:t> object</a:t>
            </a:r>
          </a:p>
          <a:p>
            <a:endParaRPr lang="nl-BE" dirty="0"/>
          </a:p>
          <a:p>
            <a:r>
              <a:rPr lang="nl-BE" dirty="0"/>
              <a:t>Als bovenstaande code in project </a:t>
            </a:r>
            <a:r>
              <a:rPr lang="nl-BE" dirty="0" err="1"/>
              <a:t>StudentMgr</a:t>
            </a:r>
            <a:r>
              <a:rPr lang="nl-BE" dirty="0"/>
              <a:t> staat dan verschijnt er op scherm:</a:t>
            </a:r>
          </a:p>
          <a:p>
            <a:pPr lvl="2"/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StudentMgr.Student</a:t>
            </a: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D08585-5A72-4AD0-800B-D1CA7A19E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AF7A046-1249-49A9-A872-B8B212B90A25}"/>
              </a:ext>
            </a:extLst>
          </p:cNvPr>
          <p:cNvSpPr/>
          <p:nvPr/>
        </p:nvSpPr>
        <p:spPr>
          <a:xfrm>
            <a:off x="2873340" y="2052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stud1= new </a:t>
            </a:r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nl-BE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(stud1.</a:t>
            </a:r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GetType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55913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TOSTring</a:t>
            </a:r>
            <a:r>
              <a:rPr lang="nl-BE" dirty="0"/>
              <a:t>()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4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ToString</a:t>
            </a:r>
            <a:r>
              <a:rPr lang="en-IE" dirty="0"/>
              <a:t>()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int</a:t>
            </a:r>
            <a:r>
              <a:rPr lang="en-IE" dirty="0"/>
              <a:t>, double, etc. </a:t>
            </a:r>
            <a:r>
              <a:rPr lang="en-IE" dirty="0" err="1"/>
              <a:t>Variabelen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van type </a:t>
            </a:r>
            <a:r>
              <a:rPr lang="en-IE" dirty="0" err="1"/>
              <a:t>System.Object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Eigenlijk</a:t>
            </a:r>
            <a:r>
              <a:rPr lang="en-IE" dirty="0"/>
              <a:t> </a:t>
            </a:r>
            <a:r>
              <a:rPr lang="en-IE" dirty="0" err="1"/>
              <a:t>gebeurt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intern: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8658" y="1740776"/>
            <a:ext cx="3548750" cy="79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7170" y="3735279"/>
            <a:ext cx="5268505" cy="66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7172982" y="4071774"/>
            <a:ext cx="1587390" cy="358337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3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r>
              <a:rPr lang="en-IE" dirty="0"/>
              <a:t> met </a:t>
            </a:r>
            <a:r>
              <a:rPr lang="en-IE" dirty="0" err="1"/>
              <a:t>ToString</a:t>
            </a:r>
            <a:r>
              <a:rPr lang="en-IE" dirty="0"/>
              <a:t>()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082" y="878287"/>
            <a:ext cx="5600940" cy="461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7527" y="3779838"/>
            <a:ext cx="4234069" cy="112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H="1">
            <a:off x="5496674" y="4343865"/>
            <a:ext cx="729465" cy="5260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kstvak 8"/>
          <p:cNvSpPr txBox="1"/>
          <p:nvPr/>
        </p:nvSpPr>
        <p:spPr>
          <a:xfrm>
            <a:off x="2942897" y="5729718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Probleem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ToString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weet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niet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hoe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object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dat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uit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meerdere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elementen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bestaat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als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string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moet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worden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voorgesteld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geeft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dan maar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gewoon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GetType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uitvoer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terug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88F4791-3220-40F7-BD1B-20D6D620C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43"/>
            <a:ext cx="12192000" cy="69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AB8C1C-4A45-4011-84B4-8D4305FA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2282B9-97C8-451A-8C8C-9EC4D89A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2416929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ToString</a:t>
            </a:r>
            <a:r>
              <a:rPr lang="nl-BE" dirty="0"/>
              <a:t>() </a:t>
            </a:r>
            <a:r>
              <a:rPr lang="nl-BE" dirty="0" err="1"/>
              <a:t>overriden</a:t>
            </a:r>
            <a:r>
              <a:rPr lang="nl-BE" dirty="0"/>
              <a:t> in je klasse en zelf beschrijven hoe de methode werkt.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FF1F92-DB06-46E7-B6FA-9D909BC04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8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Abstract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Een klasse </a:t>
            </a:r>
            <a:r>
              <a:rPr lang="nl-BE" dirty="0" err="1"/>
              <a:t>Animal</a:t>
            </a:r>
            <a:r>
              <a:rPr lang="nl-BE" dirty="0"/>
              <a:t> is abstract, er bestaan geen “</a:t>
            </a:r>
            <a:r>
              <a:rPr lang="nl-BE" dirty="0" err="1"/>
              <a:t>Animal</a:t>
            </a:r>
            <a:r>
              <a:rPr lang="nl-BE" dirty="0"/>
              <a:t>” objecten in de wereld.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Nog abstracte klasse voorbeelden: “Voertuig”, “Apparaat”, “</a:t>
            </a:r>
            <a:r>
              <a:rPr lang="nl-BE" dirty="0" err="1"/>
              <a:t>GeometrischeFiguur</a:t>
            </a:r>
            <a:r>
              <a:rPr lang="nl-BE" dirty="0"/>
              <a:t>” etc.</a:t>
            </a:r>
          </a:p>
        </p:txBody>
      </p:sp>
      <p:pic>
        <p:nvPicPr>
          <p:cNvPr id="9218" name="Picture 2" descr="http://www.javaclass.info/inheritance/abstract-classes/images/picture-abstract-class-UML-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54" y="2403807"/>
            <a:ext cx="325755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4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2A571-6384-4FB4-A128-98240748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86FA8-3026-4A91-834B-D3115A22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C6E11A-7B9E-4074-8493-83BAF08DD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C45EEE-8025-47C5-973C-F0727D10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62" y="1402423"/>
            <a:ext cx="7700257" cy="360622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D12B5A6-956A-4FF4-8684-B797B397DE8B}"/>
              </a:ext>
            </a:extLst>
          </p:cNvPr>
          <p:cNvSpPr/>
          <p:nvPr/>
        </p:nvSpPr>
        <p:spPr bwMode="auto">
          <a:xfrm>
            <a:off x="2927494" y="3515475"/>
            <a:ext cx="6843230" cy="1114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35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32" y="0"/>
            <a:ext cx="6308294" cy="295433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 bwMode="auto">
          <a:xfrm>
            <a:off x="4514851" y="1676401"/>
            <a:ext cx="5934075" cy="1114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0" y="4416424"/>
            <a:ext cx="7579421" cy="1703389"/>
          </a:xfrm>
          <a:prstGeom prst="rect">
            <a:avLst/>
          </a:prstGeom>
        </p:spPr>
      </p:pic>
      <p:cxnSp>
        <p:nvCxnSpPr>
          <p:cNvPr id="9" name="Rechte verbindingslijn met pijl 8"/>
          <p:cNvCxnSpPr>
            <a:cxnSpLocks/>
          </p:cNvCxnSpPr>
          <p:nvPr/>
        </p:nvCxnSpPr>
        <p:spPr bwMode="auto">
          <a:xfrm flipV="1">
            <a:off x="3360640" y="2790825"/>
            <a:ext cx="1306610" cy="2212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323690" y="2790825"/>
            <a:ext cx="1343561" cy="30876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1" y="5295902"/>
            <a:ext cx="4928749" cy="935036"/>
          </a:xfrm>
          <a:prstGeom prst="rect">
            <a:avLst/>
          </a:prstGeom>
        </p:spPr>
      </p:pic>
      <p:cxnSp>
        <p:nvCxnSpPr>
          <p:cNvPr id="15" name="Rechte verbindingslijn met pijl 14"/>
          <p:cNvCxnSpPr>
            <a:cxnSpLocks/>
            <a:endCxn id="14" idx="1"/>
          </p:cNvCxnSpPr>
          <p:nvPr/>
        </p:nvCxnSpPr>
        <p:spPr bwMode="auto">
          <a:xfrm>
            <a:off x="3400746" y="5132391"/>
            <a:ext cx="3971605" cy="6310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Rechte verbindingslijn met pijl 17"/>
          <p:cNvCxnSpPr>
            <a:cxnSpLocks/>
          </p:cNvCxnSpPr>
          <p:nvPr/>
        </p:nvCxnSpPr>
        <p:spPr bwMode="auto">
          <a:xfrm flipV="1">
            <a:off x="3400746" y="5791202"/>
            <a:ext cx="3971605" cy="1357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3518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75" y="841376"/>
            <a:ext cx="809625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base.ToString</a:t>
            </a:r>
            <a:r>
              <a:rPr lang="en-IE" dirty="0"/>
              <a:t>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3239337" y="4615239"/>
            <a:ext cx="4038482" cy="2673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7" name="Rechte verbindingslijn met pijl 6"/>
          <p:cNvCxnSpPr/>
          <p:nvPr/>
        </p:nvCxnSpPr>
        <p:spPr bwMode="auto">
          <a:xfrm flipH="1" flipV="1">
            <a:off x="3361510" y="2751910"/>
            <a:ext cx="296091" cy="1996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9252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psrast.org/mobileng/etiq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79" y="720134"/>
            <a:ext cx="6378446" cy="575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ToPrint</a:t>
            </a:r>
            <a:r>
              <a:rPr lang="en-IE" dirty="0"/>
              <a:t> Etiquette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6579" y="5895684"/>
            <a:ext cx="6378446" cy="574967"/>
          </a:xfrm>
          <a:solidFill>
            <a:srgbClr val="F9B479"/>
          </a:solidFill>
        </p:spPr>
        <p:txBody>
          <a:bodyPr/>
          <a:lstStyle/>
          <a:p>
            <a:pPr marL="0" indent="0" algn="ctr">
              <a:buNone/>
            </a:pPr>
            <a:r>
              <a:rPr lang="en-IE" b="1" dirty="0" err="1">
                <a:latin typeface="Bodoni MT" panose="02070603080606020203" pitchFamily="18" charset="0"/>
              </a:rPr>
              <a:t>Voorzie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altijd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een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ToString</a:t>
            </a:r>
            <a:r>
              <a:rPr lang="en-IE" b="1" dirty="0">
                <a:latin typeface="Bodoni MT" panose="02070603080606020203" pitchFamily="18" charset="0"/>
              </a:rPr>
              <a:t>() </a:t>
            </a:r>
            <a:r>
              <a:rPr lang="en-IE" b="1" dirty="0" err="1">
                <a:latin typeface="Bodoni MT" panose="02070603080606020203" pitchFamily="18" charset="0"/>
              </a:rPr>
              <a:t>methode</a:t>
            </a:r>
            <a:r>
              <a:rPr lang="en-IE" b="1" dirty="0">
                <a:latin typeface="Bodoni MT" panose="02070603080606020203" pitchFamily="18" charset="0"/>
              </a:rPr>
              <a:t> in je </a:t>
            </a:r>
            <a:r>
              <a:rPr lang="en-IE" b="1" dirty="0" err="1">
                <a:latin typeface="Bodoni MT" panose="02070603080606020203" pitchFamily="18" charset="0"/>
              </a:rPr>
              <a:t>nieuwe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klassen</a:t>
            </a:r>
            <a:endParaRPr lang="en-IE" b="1" dirty="0"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endParaRPr lang="en-I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7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1B7CF-00A3-427E-91AE-3704139A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Ook handig in </a:t>
            </a:r>
            <a:r>
              <a:rPr lang="nl-BE" dirty="0" err="1"/>
              <a:t>debugging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49442-D0B2-4F35-9E16-5586DEE9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Zonder </a:t>
            </a:r>
            <a:r>
              <a:rPr lang="nl-BE" dirty="0" err="1"/>
              <a:t>ToString</a:t>
            </a:r>
            <a:r>
              <a:rPr lang="nl-BE" dirty="0"/>
              <a:t> </a:t>
            </a:r>
            <a:r>
              <a:rPr lang="nl-BE" dirty="0" err="1"/>
              <a:t>override</a:t>
            </a:r>
            <a:r>
              <a:rPr lang="nl-BE" dirty="0"/>
              <a:t> in </a:t>
            </a:r>
            <a:r>
              <a:rPr lang="nl-BE" dirty="0" err="1"/>
              <a:t>PlusBall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</a:t>
            </a:r>
            <a:r>
              <a:rPr lang="nl-BE" dirty="0" err="1"/>
              <a:t>override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23EA10-5A1E-4B2D-AE14-20FFBEA36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408292-D8E9-45BB-A87E-76ED7D6A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46" y="1328738"/>
            <a:ext cx="6197029" cy="870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15AC28D-36D7-4CE3-A954-44FFEFA3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23" y="2947089"/>
            <a:ext cx="8133708" cy="832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A400F8-347A-4386-8B97-01F4F5E5B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645" y="5379035"/>
            <a:ext cx="7496710" cy="7804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03C6F3F-3FB3-4B68-8BEA-8FD513E4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645" y="4443431"/>
            <a:ext cx="3123397" cy="84435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126BA0C-B9BA-473B-B4A8-E126A69980A8}"/>
              </a:ext>
            </a:extLst>
          </p:cNvPr>
          <p:cNvSpPr/>
          <p:nvPr/>
        </p:nvSpPr>
        <p:spPr bwMode="auto">
          <a:xfrm>
            <a:off x="4587411" y="6010382"/>
            <a:ext cx="1577083" cy="14897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6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Objecten vergelijken?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5364164"/>
            <a:ext cx="2438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7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Gelijkheid</a:t>
            </a:r>
            <a:r>
              <a:rPr lang="en-IE" dirty="0"/>
              <a:t> van </a:t>
            </a:r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testen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Bang </a:t>
            </a:r>
            <a:r>
              <a:rPr lang="en-IE" dirty="0" err="1">
                <a:solidFill>
                  <a:srgbClr val="FF0000"/>
                </a:solidFill>
              </a:rPr>
              <a:t>zal</a:t>
            </a:r>
            <a:r>
              <a:rPr lang="en-IE" dirty="0">
                <a:solidFill>
                  <a:srgbClr val="FF0000"/>
                </a:solidFill>
              </a:rPr>
              <a:t> NIET op </a:t>
            </a:r>
            <a:r>
              <a:rPr lang="en-IE" dirty="0" err="1">
                <a:solidFill>
                  <a:srgbClr val="FF0000"/>
                </a:solidFill>
              </a:rPr>
              <a:t>scherm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verschijnen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daar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beide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objecten</a:t>
            </a:r>
            <a:r>
              <a:rPr lang="en-IE" dirty="0">
                <a:solidFill>
                  <a:srgbClr val="FF0000"/>
                </a:solidFill>
              </a:rPr>
              <a:t> (</a:t>
            </a:r>
            <a:r>
              <a:rPr lang="en-IE" dirty="0" err="1">
                <a:solidFill>
                  <a:srgbClr val="FF0000"/>
                </a:solidFill>
              </a:rPr>
              <a:t>spaceshipPosition</a:t>
            </a:r>
            <a:r>
              <a:rPr lang="en-IE" dirty="0">
                <a:solidFill>
                  <a:srgbClr val="FF0000"/>
                </a:solidFill>
              </a:rPr>
              <a:t> en </a:t>
            </a:r>
            <a:r>
              <a:rPr lang="en-IE" dirty="0" err="1">
                <a:solidFill>
                  <a:srgbClr val="FF0000"/>
                </a:solidFill>
              </a:rPr>
              <a:t>missilePosition</a:t>
            </a:r>
            <a:r>
              <a:rPr lang="en-IE" dirty="0">
                <a:solidFill>
                  <a:srgbClr val="FF0000"/>
                </a:solidFill>
              </a:rPr>
              <a:t>) </a:t>
            </a:r>
            <a:r>
              <a:rPr lang="en-IE" dirty="0" err="1">
                <a:solidFill>
                  <a:srgbClr val="FF0000"/>
                </a:solidFill>
              </a:rPr>
              <a:t>niet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naar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hetzelfde</a:t>
            </a:r>
            <a:r>
              <a:rPr lang="en-IE" dirty="0">
                <a:solidFill>
                  <a:srgbClr val="FF0000"/>
                </a:solidFill>
              </a:rPr>
              <a:t> object </a:t>
            </a:r>
            <a:r>
              <a:rPr lang="en-IE" dirty="0" err="1">
                <a:solidFill>
                  <a:srgbClr val="FF0000"/>
                </a:solidFill>
              </a:rPr>
              <a:t>verwijzen</a:t>
            </a:r>
            <a:r>
              <a:rPr lang="en-IE" dirty="0">
                <a:solidFill>
                  <a:srgbClr val="FF0000"/>
                </a:solidFill>
              </a:rPr>
              <a:t> (</a:t>
            </a:r>
            <a:r>
              <a:rPr lang="en-IE" dirty="0" err="1">
                <a:solidFill>
                  <a:srgbClr val="FF0000"/>
                </a:solidFill>
              </a:rPr>
              <a:t>verschillende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referentie</a:t>
            </a:r>
            <a:r>
              <a:rPr lang="en-IE" dirty="0">
                <a:solidFill>
                  <a:srgbClr val="FF0000"/>
                </a:solidFill>
              </a:rPr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5383" y="1153962"/>
            <a:ext cx="17716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1377" y="2347823"/>
            <a:ext cx="4724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3196047" y="3840480"/>
            <a:ext cx="3979817" cy="42672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7615896" y="3046413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2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Equals </a:t>
            </a:r>
            <a:r>
              <a:rPr lang="en-IE" dirty="0" err="1"/>
              <a:t>methode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Equals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van </a:t>
            </a:r>
            <a:r>
              <a:rPr lang="en-IE" dirty="0" err="1"/>
              <a:t>System.Object</a:t>
            </a:r>
            <a:r>
              <a:rPr lang="en-IE" dirty="0"/>
              <a:t> override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gelijkheidstest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doen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We </a:t>
            </a:r>
            <a:r>
              <a:rPr lang="en-IE" dirty="0" err="1"/>
              <a:t>voegen</a:t>
            </a:r>
            <a:r>
              <a:rPr lang="en-IE" dirty="0"/>
              <a:t> </a:t>
            </a:r>
            <a:r>
              <a:rPr lang="en-IE" dirty="0" err="1"/>
              <a:t>dus</a:t>
            </a:r>
            <a:r>
              <a:rPr lang="en-IE" dirty="0"/>
              <a:t> in Point </a:t>
            </a:r>
            <a:r>
              <a:rPr lang="en-IE" dirty="0" err="1"/>
              <a:t>klasse</a:t>
            </a:r>
            <a:r>
              <a:rPr lang="en-IE" dirty="0"/>
              <a:t> toe: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Vervolgens</a:t>
            </a:r>
            <a:r>
              <a:rPr lang="en-IE" dirty="0"/>
              <a:t> </a:t>
            </a:r>
            <a:r>
              <a:rPr lang="en-IE" dirty="0" err="1"/>
              <a:t>werkt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5774" y="2765396"/>
            <a:ext cx="3397549" cy="205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0499" y="5484155"/>
            <a:ext cx="4461474" cy="72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/>
          <p:nvPr/>
        </p:nvCxnSpPr>
        <p:spPr bwMode="auto">
          <a:xfrm flipV="1">
            <a:off x="7526448" y="3087233"/>
            <a:ext cx="289710" cy="2480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797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Programmers….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Programers' probl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84" y="392112"/>
            <a:ext cx="4762500" cy="639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282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Zie Scherp Scherper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62353-F7CD-46ED-8877-B27D0E33FCF8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/>
              <a:t> 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Door </a:t>
            </a:r>
            <a:r>
              <a:rPr lang="en-IE" dirty="0" err="1"/>
              <a:t>klasse</a:t>
            </a:r>
            <a:r>
              <a:rPr lang="en-IE" dirty="0"/>
              <a:t> abstract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 </a:t>
            </a:r>
            <a:r>
              <a:rPr lang="en-IE" b="1" dirty="0"/>
              <a:t>VERPLICHTEN we om </a:t>
            </a:r>
            <a:r>
              <a:rPr lang="en-IE" b="1" dirty="0" err="1"/>
              <a:t>bepaalde</a:t>
            </a:r>
            <a:r>
              <a:rPr lang="en-IE" b="1" dirty="0"/>
              <a:t> (of </a:t>
            </a:r>
            <a:r>
              <a:rPr lang="en-IE" b="1" dirty="0" err="1"/>
              <a:t>alle</a:t>
            </a:r>
            <a:r>
              <a:rPr lang="en-IE" b="1" dirty="0"/>
              <a:t>) </a:t>
            </a:r>
            <a:r>
              <a:rPr lang="en-IE" b="1" dirty="0" err="1"/>
              <a:t>delen</a:t>
            </a:r>
            <a:r>
              <a:rPr lang="en-IE" b="1" dirty="0"/>
              <a:t> </a:t>
            </a:r>
            <a:r>
              <a:rPr lang="en-IE" b="1" dirty="0" err="1"/>
              <a:t>te</a:t>
            </a:r>
            <a:r>
              <a:rPr lang="en-IE" b="1" dirty="0"/>
              <a:t>  </a:t>
            </a:r>
            <a:r>
              <a:rPr lang="en-IE" b="1" dirty="0" err="1"/>
              <a:t>implementeren</a:t>
            </a:r>
            <a:r>
              <a:rPr lang="en-IE" b="1" dirty="0"/>
              <a:t> in child classes</a:t>
            </a:r>
          </a:p>
          <a:p>
            <a:pPr lvl="1"/>
            <a:r>
              <a:rPr lang="en-IE" dirty="0"/>
              <a:t>Met virtual is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verplichting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aanwezig</a:t>
            </a:r>
            <a:r>
              <a:rPr lang="en-IE" dirty="0"/>
              <a:t>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beschouwd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b="1" dirty="0"/>
              <a:t>template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geinstantieerd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(</a:t>
            </a:r>
            <a:r>
              <a:rPr lang="en-IE" dirty="0" err="1"/>
              <a:t>ze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abstract </a:t>
            </a:r>
            <a:r>
              <a:rPr lang="en-IE" dirty="0">
                <a:sym typeface="Wingdings" pitchFamily="2" charset="2"/>
              </a:rPr>
              <a:t> 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5319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Abstract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Abstract keyword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50000" b="31133"/>
          <a:stretch/>
        </p:blipFill>
        <p:spPr bwMode="auto">
          <a:xfrm>
            <a:off x="3478924" y="1872484"/>
            <a:ext cx="2286000" cy="40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3072800" y="1733267"/>
            <a:ext cx="1289935" cy="3425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2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02695" y="5984341"/>
            <a:ext cx="8212137" cy="672110"/>
          </a:xfrm>
        </p:spPr>
        <p:txBody>
          <a:bodyPr/>
          <a:lstStyle/>
          <a:p>
            <a:pPr marL="0" indent="0">
              <a:buNone/>
            </a:pPr>
            <a:r>
              <a:rPr lang="nl-BE" b="1" dirty="0"/>
              <a:t>In </a:t>
            </a:r>
            <a:r>
              <a:rPr lang="nl-BE" b="1" dirty="0" err="1"/>
              <a:t>fact</a:t>
            </a:r>
            <a:r>
              <a:rPr lang="nl-BE" b="1" dirty="0"/>
              <a:t>: </a:t>
            </a:r>
            <a:r>
              <a:rPr lang="nl-BE" b="1" dirty="0" err="1"/>
              <a:t>it’s</a:t>
            </a:r>
            <a:r>
              <a:rPr lang="nl-BE" b="1" dirty="0"/>
              <a:t> </a:t>
            </a:r>
            <a:r>
              <a:rPr lang="nl-BE" b="1" u="sng" dirty="0" err="1"/>
              <a:t>impossible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create</a:t>
            </a:r>
            <a:r>
              <a:rPr lang="nl-BE" b="1" dirty="0"/>
              <a:t> </a:t>
            </a:r>
            <a:r>
              <a:rPr lang="nl-BE" b="1" dirty="0" err="1"/>
              <a:t>an</a:t>
            </a:r>
            <a:r>
              <a:rPr lang="nl-BE" b="1" dirty="0"/>
              <a:t> </a:t>
            </a:r>
            <a:r>
              <a:rPr lang="nl-BE" b="1" dirty="0" err="1"/>
              <a:t>instance</a:t>
            </a:r>
            <a:r>
              <a:rPr lang="nl-BE" b="1" dirty="0"/>
              <a:t> of </a:t>
            </a:r>
            <a:r>
              <a:rPr lang="nl-BE" b="1" dirty="0" err="1"/>
              <a:t>an</a:t>
            </a:r>
            <a:r>
              <a:rPr lang="nl-BE" b="1" dirty="0"/>
              <a:t> abstract class</a:t>
            </a:r>
          </a:p>
        </p:txBody>
      </p:sp>
      <p:pic>
        <p:nvPicPr>
          <p:cNvPr id="8194" name="Picture 2" descr="one-does-not-simply-a - one does not simply create instances of an abstract 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86" y="0"/>
            <a:ext cx="9061167" cy="53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3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Abstract methods en fields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alleen</a:t>
            </a:r>
            <a:r>
              <a:rPr lang="en-IE" dirty="0"/>
              <a:t>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abstract </a:t>
            </a:r>
            <a:r>
              <a:rPr lang="en-IE" dirty="0" err="1"/>
              <a:t>zijn</a:t>
            </a:r>
            <a:r>
              <a:rPr lang="en-IE" dirty="0"/>
              <a:t>,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(of </a:t>
            </a:r>
            <a:r>
              <a:rPr lang="en-IE" dirty="0" err="1"/>
              <a:t>alle</a:t>
            </a:r>
            <a:r>
              <a:rPr lang="en-IE" dirty="0"/>
              <a:t>) </a:t>
            </a:r>
            <a:r>
              <a:rPr lang="en-IE" dirty="0" err="1"/>
              <a:t>methoden</a:t>
            </a:r>
            <a:r>
              <a:rPr lang="en-IE" dirty="0"/>
              <a:t> en fields </a:t>
            </a:r>
            <a:r>
              <a:rPr lang="en-IE" dirty="0" err="1"/>
              <a:t>er</a:t>
            </a:r>
            <a:r>
              <a:rPr lang="en-IE" dirty="0"/>
              <a:t> in: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u="sng" dirty="0"/>
              <a:t>Child class MOET abstract method </a:t>
            </a:r>
            <a:r>
              <a:rPr lang="en-IE" b="1" u="sng" dirty="0" err="1"/>
              <a:t>OVERRIDE’n</a:t>
            </a:r>
            <a:endParaRPr lang="en-IE" b="1" u="sng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944" y="2305050"/>
            <a:ext cx="65722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9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gisland.com/wallpapers/3D/swirly_blue_abstra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4952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AA: Abstract afspraak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314" y="1228300"/>
            <a:ext cx="5390620" cy="5002638"/>
          </a:xfrm>
        </p:spPr>
        <p:txBody>
          <a:bodyPr/>
          <a:lstStyle/>
          <a:p>
            <a:pPr marL="0" indent="0">
              <a:buNone/>
            </a:pPr>
            <a:r>
              <a:rPr lang="nl-B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Vanaf je minstens 1 methode abstract maakt is maak je de klasse ook abstract.</a:t>
            </a:r>
          </a:p>
        </p:txBody>
      </p:sp>
    </p:spTree>
    <p:extLst>
      <p:ext uri="{BB962C8B-B14F-4D97-AF65-F5344CB8AC3E}">
        <p14:creationId xmlns:p14="http://schemas.microsoft.com/office/powerpoint/2010/main" val="225059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Classe</a:t>
            </a:r>
            <a:r>
              <a:rPr lang="en-IE" dirty="0"/>
              <a:t> </a:t>
            </a:r>
            <a:r>
              <a:rPr lang="en-IE" dirty="0" err="1"/>
              <a:t>hierarchie</a:t>
            </a:r>
            <a:r>
              <a:rPr lang="en-IE" dirty="0"/>
              <a:t>: top is </a:t>
            </a:r>
            <a:r>
              <a:rPr lang="en-IE" dirty="0" err="1"/>
              <a:t>vaak</a:t>
            </a:r>
            <a:r>
              <a:rPr lang="en-IE" dirty="0"/>
              <a:t> abstract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Vaak</a:t>
            </a:r>
            <a:r>
              <a:rPr lang="en-IE" dirty="0"/>
              <a:t> </a:t>
            </a:r>
            <a:r>
              <a:rPr lang="en-IE" dirty="0" err="1"/>
              <a:t>zal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hierarchie</a:t>
            </a:r>
            <a:r>
              <a:rPr lang="en-IE" dirty="0"/>
              <a:t> van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, </a:t>
            </a:r>
            <a:r>
              <a:rPr lang="en-IE" dirty="0" err="1"/>
              <a:t>waarbij</a:t>
            </a:r>
            <a:r>
              <a:rPr lang="en-IE" dirty="0"/>
              <a:t> de parent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abstract is: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622" y="2205880"/>
            <a:ext cx="7783519" cy="419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02255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Breedbeeld</PresentationFormat>
  <Paragraphs>199</Paragraphs>
  <Slides>39</Slides>
  <Notes>4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8" baseType="lpstr">
      <vt:lpstr>Agency FB</vt:lpstr>
      <vt:lpstr>Algerian</vt:lpstr>
      <vt:lpstr>Arial</vt:lpstr>
      <vt:lpstr>Bodoni MT</vt:lpstr>
      <vt:lpstr>Calibri</vt:lpstr>
      <vt:lpstr>Courier New</vt:lpstr>
      <vt:lpstr>Times</vt:lpstr>
      <vt:lpstr>Times New Roman</vt:lpstr>
      <vt:lpstr>Standaardontwerp</vt:lpstr>
      <vt:lpstr>Object Oriented Programming</vt:lpstr>
      <vt:lpstr>Abstract Classes</vt:lpstr>
      <vt:lpstr>Abstract</vt:lpstr>
      <vt:lpstr>Abstracte klassen </vt:lpstr>
      <vt:lpstr>Abstract syntax</vt:lpstr>
      <vt:lpstr>PowerPoint-presentatie</vt:lpstr>
      <vt:lpstr>Abstract methods en fields</vt:lpstr>
      <vt:lpstr>AA: Abstract afspraak</vt:lpstr>
      <vt:lpstr>Classe hierarchie: top is vaak abstract</vt:lpstr>
      <vt:lpstr>Voorbeeld</vt:lpstr>
      <vt:lpstr>Voorbeeld</vt:lpstr>
      <vt:lpstr>Output?</vt:lpstr>
      <vt:lpstr>Bank Case</vt:lpstr>
      <vt:lpstr>Voorbeeld bank account</vt:lpstr>
      <vt:lpstr>PowerPoint-presentatie</vt:lpstr>
      <vt:lpstr>PowerPoint-presentatie</vt:lpstr>
      <vt:lpstr>PowerPoint-presentatie</vt:lpstr>
      <vt:lpstr>Or for our non-Darwinist friends:</vt:lpstr>
      <vt:lpstr>System.Object</vt:lpstr>
      <vt:lpstr>System.Object</vt:lpstr>
      <vt:lpstr>All hail System.Object</vt:lpstr>
      <vt:lpstr>System.Object class methods</vt:lpstr>
      <vt:lpstr>Virtual</vt:lpstr>
      <vt:lpstr>Think about it</vt:lpstr>
      <vt:lpstr>GetType</vt:lpstr>
      <vt:lpstr>TOSTring()</vt:lpstr>
      <vt:lpstr>ToString()</vt:lpstr>
      <vt:lpstr>Probleem met ToString()</vt:lpstr>
      <vt:lpstr>Oplossing</vt:lpstr>
      <vt:lpstr>Voorbeeld</vt:lpstr>
      <vt:lpstr>Voorbeeld</vt:lpstr>
      <vt:lpstr>base.ToString()</vt:lpstr>
      <vt:lpstr>ToPrint Etiquette</vt:lpstr>
      <vt:lpstr>Ook handig in debugging</vt:lpstr>
      <vt:lpstr>Objecten vergelijken?</vt:lpstr>
      <vt:lpstr>Gelijkheid van objecten testen</vt:lpstr>
      <vt:lpstr>Equals methode</vt:lpstr>
      <vt:lpstr>Programmers….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11</cp:revision>
  <dcterms:created xsi:type="dcterms:W3CDTF">2019-03-25T10:07:26Z</dcterms:created>
  <dcterms:modified xsi:type="dcterms:W3CDTF">2023-05-02T15:07:33Z</dcterms:modified>
</cp:coreProperties>
</file>